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jp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080760" y="502920"/>
            <a:ext cx="5577840" cy="5440680"/>
          </a:xfrm>
          <a:prstGeom prst="roundRect">
            <a:avLst>
              <a:gd name="adj" fmla="val 2017"/>
            </a:avLst>
          </a:prstGeom>
          <a:solidFill>
            <a:srgbClr val="F6FAF9"/>
          </a:solidFill>
          <a:ln w="12700">
            <a:solidFill>
              <a:srgbClr val="21403A">
                <a:alpha val="40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6" name="Image 0" descr="/mnt/data/bb10cbe6-adeb-4d5d-b571-91dd721042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640" y="1825239"/>
            <a:ext cx="5212080" cy="2722891"/>
          </a:xfrm>
          <a:prstGeom prst="rect">
            <a:avLst/>
          </a:prstGeom>
        </p:spPr>
      </p:pic>
      <p:pic>
        <p:nvPicPr>
          <p:cNvPr id="7" name="Image 1" descr="/mnt/data/calculus_lesson/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640080"/>
            <a:ext cx="841248" cy="8412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4360" y="164592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BFA"/>
                </a:solidFill>
              </a:rPr>
              <a:t>SharperTime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612648" y="2240280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43E6CF"/>
                </a:solidFill>
              </a:rPr>
              <a:t>AI-powered Grade 12 Mathematics tutoring for African learners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621792" y="3127248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40" dirty="0">
                <a:solidFill>
                  <a:srgbClr val="B8C7C4"/>
                </a:solidFill>
              </a:rPr>
              <a:t>A working Windows and Android platform for practice, hints, diagnostic marking, multimodal input and lesson videos.</a:t>
            </a:r>
            <a:endParaRPr lang="en-US" sz="1440" dirty="0"/>
          </a:p>
        </p:txBody>
      </p:sp>
      <p:sp>
        <p:nvSpPr>
          <p:cNvPr id="11" name="Text 7"/>
          <p:cNvSpPr/>
          <p:nvPr/>
        </p:nvSpPr>
        <p:spPr>
          <a:xfrm>
            <a:off x="621792" y="40690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F5FBFA"/>
                </a:solidFill>
              </a:rPr>
              <a:t>Sharper X (Pty) Ltd</a:t>
            </a:r>
            <a:endParaRPr lang="en-US" sz="1320" dirty="0"/>
          </a:p>
          <a:p>
            <a:pPr indent="0" marL="0">
              <a:buNone/>
            </a:pPr>
            <a:r>
              <a:rPr lang="en-US" sz="1320" dirty="0">
                <a:solidFill>
                  <a:srgbClr val="F5FBFA"/>
                </a:solidFill>
              </a:rPr>
              <a:t>Founder: Lesego Mohaule</a:t>
            </a:r>
            <a:endParaRPr lang="en-US" sz="1320" dirty="0"/>
          </a:p>
          <a:p>
            <a:pPr indent="0" marL="0">
              <a:buNone/>
            </a:pPr>
            <a:r>
              <a:rPr lang="en-US" sz="1320" dirty="0">
                <a:solidFill>
                  <a:srgbClr val="F5FBFA"/>
                </a:solidFill>
              </a:rPr>
              <a:t>Johannesburg, South Africa</a:t>
            </a:r>
            <a:endParaRPr lang="en-US" sz="1320" dirty="0"/>
          </a:p>
        </p:txBody>
      </p:sp>
      <p:sp>
        <p:nvSpPr>
          <p:cNvPr id="12" name="Shape 8"/>
          <p:cNvSpPr/>
          <p:nvPr/>
        </p:nvSpPr>
        <p:spPr>
          <a:xfrm>
            <a:off x="621792" y="5230368"/>
            <a:ext cx="4754880" cy="658368"/>
          </a:xfrm>
          <a:prstGeom prst="roundRect">
            <a:avLst>
              <a:gd name="adj" fmla="val 16667"/>
            </a:avLst>
          </a:prstGeom>
          <a:solidFill>
            <a:srgbClr val="091918"/>
          </a:solidFill>
          <a:ln w="12700">
            <a:solidFill>
              <a:srgbClr val="43E6CF">
                <a:alpha val="80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841248" y="5440680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9C35B"/>
                </a:solidFill>
              </a:rPr>
              <a:t>Application deck for Google Africa Applied AI Lab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Go-to-market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Start locally, prove renewals, then expand outward.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685800" y="1298448"/>
            <a:ext cx="3063240" cy="4526280"/>
          </a:xfrm>
          <a:prstGeom prst="roundRect">
            <a:avLst>
              <a:gd name="adj" fmla="val 3582"/>
            </a:avLst>
          </a:prstGeom>
          <a:solidFill>
            <a:srgbClr val="102421"/>
          </a:solidFill>
          <a:ln w="12700">
            <a:solidFill>
              <a:srgbClr val="43E6CF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923544" y="160934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3E6CF"/>
                </a:solidFill>
              </a:rPr>
              <a:t>Beachhead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941832" y="2194560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70432" y="2139696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Marikana and surrounding communities in North West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941832" y="2907792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70432" y="2852928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Gauteng school and community outreach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41832" y="362102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70432" y="3566160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Direct school visits, demos and local trust-building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187952" y="1298448"/>
            <a:ext cx="3063240" cy="4526280"/>
          </a:xfrm>
          <a:prstGeom prst="roundRect">
            <a:avLst>
              <a:gd name="adj" fmla="val 3582"/>
            </a:avLst>
          </a:prstGeom>
          <a:solidFill>
            <a:srgbClr val="102421"/>
          </a:solidFill>
          <a:ln w="12700">
            <a:solidFill>
              <a:srgbClr val="E9C35B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425696" y="160934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9C35B"/>
                </a:solidFill>
              </a:rPr>
              <a:t>Digital channels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4443984" y="2194560"/>
            <a:ext cx="128016" cy="128016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72584" y="2139696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YouTube ads and lesson videos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4443984" y="2907792"/>
            <a:ext cx="128016" cy="128016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72584" y="2852928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X / Twitter and Facebook</a:t>
            </a:r>
            <a:endParaRPr lang="en-US" sz="1320" dirty="0"/>
          </a:p>
        </p:txBody>
      </p:sp>
      <p:sp>
        <p:nvSpPr>
          <p:cNvPr id="23" name="Shape 21"/>
          <p:cNvSpPr/>
          <p:nvPr/>
        </p:nvSpPr>
        <p:spPr>
          <a:xfrm>
            <a:off x="4443984" y="3621024"/>
            <a:ext cx="128016" cy="128016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72584" y="3566160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Website launch page, product demo and community sharing</a:t>
            </a:r>
            <a:endParaRPr lang="en-US" sz="1320" dirty="0"/>
          </a:p>
        </p:txBody>
      </p:sp>
      <p:sp>
        <p:nvSpPr>
          <p:cNvPr id="25" name="Shape 23"/>
          <p:cNvSpPr/>
          <p:nvPr/>
        </p:nvSpPr>
        <p:spPr>
          <a:xfrm>
            <a:off x="7690104" y="1298448"/>
            <a:ext cx="3063240" cy="4526280"/>
          </a:xfrm>
          <a:prstGeom prst="roundRect">
            <a:avLst>
              <a:gd name="adj" fmla="val 3582"/>
            </a:avLst>
          </a:prstGeom>
          <a:solidFill>
            <a:srgbClr val="102421"/>
          </a:solidFill>
          <a:ln w="12700">
            <a:solidFill>
              <a:srgbClr val="F29D52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927848" y="160934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29D52"/>
                </a:solidFill>
              </a:rPr>
              <a:t>Launch path</a:t>
            </a:r>
            <a:endParaRPr lang="en-US" sz="1900" dirty="0"/>
          </a:p>
        </p:txBody>
      </p:sp>
      <p:sp>
        <p:nvSpPr>
          <p:cNvPr id="27" name="Shape 25"/>
          <p:cNvSpPr/>
          <p:nvPr/>
        </p:nvSpPr>
        <p:spPr>
          <a:xfrm>
            <a:off x="7946136" y="2194560"/>
            <a:ext cx="128016" cy="128016"/>
          </a:xfrm>
          <a:prstGeom prst="ellipse">
            <a:avLst/>
          </a:prstGeom>
          <a:solidFill>
            <a:srgbClr val="F29D52"/>
          </a:solidFill>
          <a:ln w="12700">
            <a:solidFill>
              <a:srgbClr val="F29D52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74736" y="2139696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September launch on website and Google Play Store</a:t>
            </a:r>
            <a:endParaRPr lang="en-US" sz="1320" dirty="0"/>
          </a:p>
        </p:txBody>
      </p:sp>
      <p:sp>
        <p:nvSpPr>
          <p:cNvPr id="29" name="Shape 27"/>
          <p:cNvSpPr/>
          <p:nvPr/>
        </p:nvSpPr>
        <p:spPr>
          <a:xfrm>
            <a:off x="7946136" y="2907792"/>
            <a:ext cx="128016" cy="128016"/>
          </a:xfrm>
          <a:prstGeom prst="ellipse">
            <a:avLst/>
          </a:prstGeom>
          <a:solidFill>
            <a:srgbClr val="F29D52"/>
          </a:solidFill>
          <a:ln w="12700">
            <a:solidFill>
              <a:srgbClr val="F29D52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174736" y="2852928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Focused on Grade 12 Mathematics first</a:t>
            </a:r>
            <a:endParaRPr lang="en-US" sz="1320" dirty="0"/>
          </a:p>
        </p:txBody>
      </p:sp>
      <p:sp>
        <p:nvSpPr>
          <p:cNvPr id="31" name="Shape 29"/>
          <p:cNvSpPr/>
          <p:nvPr/>
        </p:nvSpPr>
        <p:spPr>
          <a:xfrm>
            <a:off x="7946136" y="3621024"/>
            <a:ext cx="128016" cy="128016"/>
          </a:xfrm>
          <a:prstGeom prst="ellipse">
            <a:avLst/>
          </a:prstGeom>
          <a:solidFill>
            <a:srgbClr val="F29D52"/>
          </a:solidFill>
          <a:ln w="12700">
            <a:solidFill>
              <a:srgbClr val="F29D52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74736" y="3566160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Expand across Africa after the core model is proven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roadmap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Focused Grade 12 Mathematics launch first, then disciplined expansion.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411480" y="1600200"/>
            <a:ext cx="1737360" cy="3566160"/>
          </a:xfrm>
          <a:prstGeom prst="roundRect">
            <a:avLst>
              <a:gd name="adj" fmla="val 6316"/>
            </a:avLst>
          </a:prstGeom>
          <a:solidFill>
            <a:srgbClr val="142D29"/>
          </a:solidFill>
          <a:ln w="12700">
            <a:solidFill>
              <a:srgbClr val="43E6CF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" y="184708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43E6CF"/>
                </a:solidFill>
              </a:rPr>
              <a:t>Now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521208" y="2578608"/>
            <a:ext cx="1517904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Windows and Android app</a:t>
            </a:r>
            <a:endParaRPr lang="en-US" sz="1210" dirty="0"/>
          </a:p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Grade 12 Mathematics</a:t>
            </a:r>
            <a:endParaRPr lang="en-US" sz="1210" dirty="0"/>
          </a:p>
        </p:txBody>
      </p:sp>
      <p:sp>
        <p:nvSpPr>
          <p:cNvPr id="12" name="Shape 10"/>
          <p:cNvSpPr/>
          <p:nvPr/>
        </p:nvSpPr>
        <p:spPr>
          <a:xfrm>
            <a:off x="2368296" y="1600200"/>
            <a:ext cx="1737360" cy="3566160"/>
          </a:xfrm>
          <a:prstGeom prst="roundRect">
            <a:avLst>
              <a:gd name="adj" fmla="val 6316"/>
            </a:avLst>
          </a:prstGeom>
          <a:solidFill>
            <a:srgbClr val="102421"/>
          </a:solidFill>
          <a:ln w="12700">
            <a:solidFill>
              <a:srgbClr val="E9C35B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459736" y="184708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E9C35B"/>
                </a:solidFill>
              </a:rPr>
              <a:t>Sep 2026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2478024" y="2578608"/>
            <a:ext cx="1517904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Launch on website</a:t>
            </a:r>
            <a:endParaRPr lang="en-US" sz="1210" dirty="0"/>
          </a:p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and Google Play Store</a:t>
            </a:r>
            <a:endParaRPr lang="en-US" sz="1210" dirty="0"/>
          </a:p>
        </p:txBody>
      </p:sp>
      <p:sp>
        <p:nvSpPr>
          <p:cNvPr id="15" name="Shape 13"/>
          <p:cNvSpPr/>
          <p:nvPr/>
        </p:nvSpPr>
        <p:spPr>
          <a:xfrm>
            <a:off x="4325112" y="1600200"/>
            <a:ext cx="1737360" cy="3566160"/>
          </a:xfrm>
          <a:prstGeom prst="roundRect">
            <a:avLst>
              <a:gd name="adj" fmla="val 6316"/>
            </a:avLst>
          </a:prstGeom>
          <a:solidFill>
            <a:srgbClr val="102421"/>
          </a:solidFill>
          <a:ln w="12700">
            <a:solidFill>
              <a:srgbClr val="F29D52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416552" y="184708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29D52"/>
                </a:solidFill>
              </a:rPr>
              <a:t>2027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4434840" y="2578608"/>
            <a:ext cx="1517904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Add other grades</a:t>
            </a:r>
            <a:endParaRPr lang="en-US" sz="1210" dirty="0"/>
          </a:p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and high-school subjects</a:t>
            </a:r>
            <a:endParaRPr lang="en-US" sz="1210" dirty="0"/>
          </a:p>
        </p:txBody>
      </p:sp>
      <p:sp>
        <p:nvSpPr>
          <p:cNvPr id="18" name="Shape 16"/>
          <p:cNvSpPr/>
          <p:nvPr/>
        </p:nvSpPr>
        <p:spPr>
          <a:xfrm>
            <a:off x="6281928" y="1600200"/>
            <a:ext cx="1737360" cy="3566160"/>
          </a:xfrm>
          <a:prstGeom prst="roundRect">
            <a:avLst>
              <a:gd name="adj" fmla="val 6316"/>
            </a:avLst>
          </a:prstGeom>
          <a:solidFill>
            <a:srgbClr val="102421"/>
          </a:solidFill>
          <a:ln w="12700">
            <a:solidFill>
              <a:srgbClr val="365BD8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373368" y="184708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65BD8"/>
                </a:solidFill>
              </a:rPr>
              <a:t>Next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6391656" y="2578608"/>
            <a:ext cx="1517904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Expand to Apple, Mac</a:t>
            </a:r>
            <a:endParaRPr lang="en-US" sz="1210" dirty="0"/>
          </a:p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and more devices</a:t>
            </a:r>
            <a:endParaRPr lang="en-US" sz="1210" dirty="0"/>
          </a:p>
        </p:txBody>
      </p:sp>
      <p:sp>
        <p:nvSpPr>
          <p:cNvPr id="21" name="Shape 19"/>
          <p:cNvSpPr/>
          <p:nvPr/>
        </p:nvSpPr>
        <p:spPr>
          <a:xfrm>
            <a:off x="8238744" y="1600200"/>
            <a:ext cx="1737360" cy="3566160"/>
          </a:xfrm>
          <a:prstGeom prst="roundRect">
            <a:avLst>
              <a:gd name="adj" fmla="val 6316"/>
            </a:avLst>
          </a:prstGeom>
          <a:solidFill>
            <a:srgbClr val="102421"/>
          </a:solidFill>
          <a:ln w="12700">
            <a:solidFill>
              <a:srgbClr val="C84C84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8330184" y="184708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C84C84"/>
                </a:solidFill>
              </a:rPr>
              <a:t>Platform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8348472" y="2578608"/>
            <a:ext cx="1517904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Add SIP live tutoring</a:t>
            </a:r>
            <a:endParaRPr lang="en-US" sz="1210" dirty="0"/>
          </a:p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and a shared canvas</a:t>
            </a:r>
            <a:endParaRPr lang="en-US" sz="1210" dirty="0"/>
          </a:p>
        </p:txBody>
      </p:sp>
      <p:sp>
        <p:nvSpPr>
          <p:cNvPr id="24" name="Shape 22"/>
          <p:cNvSpPr/>
          <p:nvPr/>
        </p:nvSpPr>
        <p:spPr>
          <a:xfrm>
            <a:off x="10195560" y="1600200"/>
            <a:ext cx="1737360" cy="3566160"/>
          </a:xfrm>
          <a:prstGeom prst="roundRect">
            <a:avLst>
              <a:gd name="adj" fmla="val 6316"/>
            </a:avLst>
          </a:prstGeom>
          <a:solidFill>
            <a:srgbClr val="102421"/>
          </a:solidFill>
          <a:ln w="12700">
            <a:solidFill>
              <a:srgbClr val="2FA772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10287000" y="184708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FA772"/>
                </a:solidFill>
              </a:rPr>
              <a:t>Later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10305288" y="2578608"/>
            <a:ext cx="1517904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TVET engineering</a:t>
            </a:r>
            <a:endParaRPr lang="en-US" sz="1210" dirty="0"/>
          </a:p>
          <a:p>
            <a:pPr algn="ctr" indent="0" marL="0">
              <a:buNone/>
            </a:pPr>
            <a:r>
              <a:rPr lang="en-US" sz="1210" b="1" dirty="0">
                <a:solidFill>
                  <a:srgbClr val="F5FBFA"/>
                </a:solidFill>
              </a:rPr>
              <a:t>and broader Africa rollout</a:t>
            </a:r>
            <a:endParaRPr lang="en-US" sz="1210" dirty="0"/>
          </a:p>
        </p:txBody>
      </p:sp>
      <p:sp>
        <p:nvSpPr>
          <p:cNvPr id="27" name="Shape 25"/>
          <p:cNvSpPr/>
          <p:nvPr/>
        </p:nvSpPr>
        <p:spPr>
          <a:xfrm>
            <a:off x="822960" y="5559552"/>
            <a:ext cx="10561320" cy="694944"/>
          </a:xfrm>
          <a:prstGeom prst="roundRect">
            <a:avLst>
              <a:gd name="adj" fmla="val 15789"/>
            </a:avLst>
          </a:prstGeom>
          <a:solidFill>
            <a:srgbClr val="142D29"/>
          </a:solidFill>
          <a:ln w="12700">
            <a:solidFill>
              <a:srgbClr val="118A7B">
                <a:alpha val="5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51560" y="5779008"/>
            <a:ext cx="10058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F5FBFA"/>
                </a:solidFill>
              </a:rPr>
              <a:t>Future SIP service: AI-assisted private tutoring with video/audio calls similar to Meet, Teams and Zoom, plus a shared maths/text canvas for tutors and learners.</a:t>
            </a:r>
            <a:endParaRPr lang="en-US" sz="12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Founder advantage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Technical founder with QA, AI/data, engineering and teaching experience.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777240" y="1298448"/>
            <a:ext cx="3794760" cy="4297680"/>
          </a:xfrm>
          <a:prstGeom prst="roundRect">
            <a:avLst>
              <a:gd name="adj" fmla="val 2892"/>
            </a:avLst>
          </a:prstGeom>
          <a:solidFill>
            <a:srgbClr val="142D29"/>
          </a:solidFill>
          <a:ln w="12700">
            <a:solidFill>
              <a:srgbClr val="43E6CF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24128" y="1664208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5FBFA"/>
                </a:solidFill>
              </a:rPr>
              <a:t>Lesego Mohaule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1024128" y="2139696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43E6CF"/>
                </a:solidFill>
              </a:rPr>
              <a:t>Founder &amp; Director</a:t>
            </a:r>
            <a:endParaRPr lang="en-US" sz="1450" dirty="0"/>
          </a:p>
          <a:p>
            <a:pPr indent="0" marL="0">
              <a:buNone/>
            </a:pPr>
            <a:r>
              <a:rPr lang="en-US" sz="1450" b="1" dirty="0">
                <a:solidFill>
                  <a:srgbClr val="43E6CF"/>
                </a:solidFill>
              </a:rPr>
              <a:t>Sharper X (Pty) Ltd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024128" y="2852928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dirty="0">
                <a:solidFill>
                  <a:srgbClr val="B8C7C4"/>
                </a:solidFill>
              </a:rPr>
              <a:t>Johannesburg, South Africa</a:t>
            </a:r>
            <a:endParaRPr lang="en-US" sz="1160" dirty="0"/>
          </a:p>
        </p:txBody>
      </p:sp>
      <p:sp>
        <p:nvSpPr>
          <p:cNvPr id="13" name="Text 11"/>
          <p:cNvSpPr/>
          <p:nvPr/>
        </p:nvSpPr>
        <p:spPr>
          <a:xfrm>
            <a:off x="1024128" y="3383280"/>
            <a:ext cx="3063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F5FBFA"/>
                </a:solidFill>
              </a:rPr>
              <a:t>BSc (Hons) Big Data Analytics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F5FBFA"/>
                </a:solidFill>
              </a:rPr>
              <a:t>BSc Geo-Informatics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F5FBFA"/>
                </a:solidFill>
              </a:rPr>
              <a:t>National Diploma Electrical Engineering</a:t>
            </a:r>
            <a:endParaRPr lang="en-US" sz="1240" dirty="0"/>
          </a:p>
          <a:p>
            <a:pPr indent="0" marL="0">
              <a:buNone/>
            </a:pPr>
            <a:r>
              <a:rPr lang="en-US" sz="1240" dirty="0">
                <a:solidFill>
                  <a:srgbClr val="F5FBFA"/>
                </a:solidFill>
              </a:rPr>
              <a:t>ISTQB Certified Tester Foundation Level</a:t>
            </a:r>
            <a:endParaRPr lang="en-US" sz="1240" dirty="0"/>
          </a:p>
        </p:txBody>
      </p:sp>
      <p:sp>
        <p:nvSpPr>
          <p:cNvPr id="14" name="Shape 12"/>
          <p:cNvSpPr/>
          <p:nvPr/>
        </p:nvSpPr>
        <p:spPr>
          <a:xfrm>
            <a:off x="5193792" y="1389888"/>
            <a:ext cx="146304" cy="146304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68112" y="1298448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80" b="1" dirty="0">
                <a:solidFill>
                  <a:srgbClr val="F5FBFA"/>
                </a:solidFill>
              </a:rPr>
              <a:t>Software QA</a:t>
            </a:r>
            <a:endParaRPr lang="en-US" sz="1580" dirty="0"/>
          </a:p>
        </p:txBody>
      </p:sp>
      <p:sp>
        <p:nvSpPr>
          <p:cNvPr id="16" name="Text 14"/>
          <p:cNvSpPr/>
          <p:nvPr/>
        </p:nvSpPr>
        <p:spPr>
          <a:xfrm>
            <a:off x="5468112" y="1609344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8C7C4"/>
                </a:solidFill>
              </a:rPr>
              <a:t>Functional, regression, usability, web and mobile testing; Appium and Selenium experience.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193792" y="2414016"/>
            <a:ext cx="146304" cy="146304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68112" y="2322576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80" b="1" dirty="0">
                <a:solidFill>
                  <a:srgbClr val="F5FBFA"/>
                </a:solidFill>
              </a:rPr>
              <a:t>AI &amp; data capability</a:t>
            </a:r>
            <a:endParaRPr lang="en-US" sz="1580" dirty="0"/>
          </a:p>
        </p:txBody>
      </p:sp>
      <p:sp>
        <p:nvSpPr>
          <p:cNvPr id="19" name="Text 17"/>
          <p:cNvSpPr/>
          <p:nvPr/>
        </p:nvSpPr>
        <p:spPr>
          <a:xfrm>
            <a:off x="5468112" y="2633472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8C7C4"/>
                </a:solidFill>
              </a:rPr>
              <a:t>Python, C#, Java, SQL, TensorFlow, PyTorch and data-analysis tools.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193792" y="3438144"/>
            <a:ext cx="146304" cy="146304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68112" y="3346704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80" b="1" dirty="0">
                <a:solidFill>
                  <a:srgbClr val="F5FBFA"/>
                </a:solidFill>
              </a:rPr>
              <a:t>Education link</a:t>
            </a:r>
            <a:endParaRPr lang="en-US" sz="1580" dirty="0"/>
          </a:p>
        </p:txBody>
      </p:sp>
      <p:sp>
        <p:nvSpPr>
          <p:cNvPr id="22" name="Text 20"/>
          <p:cNvSpPr/>
          <p:nvPr/>
        </p:nvSpPr>
        <p:spPr>
          <a:xfrm>
            <a:off x="5468112" y="365760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8C7C4"/>
                </a:solidFill>
              </a:rPr>
              <a:t>Former computer-science lab assistant and practical learner-support experience.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193792" y="4462272"/>
            <a:ext cx="146304" cy="146304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68112" y="437083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80" b="1" dirty="0">
                <a:solidFill>
                  <a:srgbClr val="F5FBFA"/>
                </a:solidFill>
              </a:rPr>
              <a:t>Builder mindset</a:t>
            </a:r>
            <a:endParaRPr lang="en-US" sz="1580" dirty="0"/>
          </a:p>
        </p:txBody>
      </p:sp>
      <p:sp>
        <p:nvSpPr>
          <p:cNvPr id="25" name="Text 23"/>
          <p:cNvSpPr/>
          <p:nvPr/>
        </p:nvSpPr>
        <p:spPr>
          <a:xfrm>
            <a:off x="5468112" y="468172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8C7C4"/>
                </a:solidFill>
              </a:rPr>
              <a:t>Can build, test, iterate and launch the product rather than only outsource development.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32688" y="6053328"/>
            <a:ext cx="10287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43E6CF"/>
                </a:solidFill>
              </a:rPr>
              <a:t>The founder profile matches SharperTime’s immediate needs: build, test, launch, measure and improve.</a:t>
            </a:r>
            <a:endParaRPr lang="en-US" sz="13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pic>
        <p:nvPicPr>
          <p:cNvPr id="5" name="Image 0" descr="/mnt/data/calculus_lesson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566928"/>
            <a:ext cx="749808" cy="7498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360920" y="676656"/>
            <a:ext cx="4160520" cy="3794760"/>
          </a:xfrm>
          <a:prstGeom prst="roundRect">
            <a:avLst>
              <a:gd name="adj" fmla="val 1928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7" name="Image 1" descr="/mnt/data/pitch_assets/camera_graph_respons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648" y="1465612"/>
            <a:ext cx="3941064" cy="22168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9808" y="1371600"/>
            <a:ext cx="5669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BFA"/>
                </a:solidFill>
              </a:rPr>
              <a:t>Personalised AI tutoring that can scale from smartphones to schools across Africa.</a:t>
            </a:r>
            <a:endParaRPr lang="en-US" sz="2600" dirty="0"/>
          </a:p>
        </p:txBody>
      </p:sp>
      <p:sp>
        <p:nvSpPr>
          <p:cNvPr id="9" name="Shape 5"/>
          <p:cNvSpPr/>
          <p:nvPr/>
        </p:nvSpPr>
        <p:spPr>
          <a:xfrm>
            <a:off x="749808" y="3749040"/>
            <a:ext cx="5623560" cy="1353312"/>
          </a:xfrm>
          <a:prstGeom prst="roundRect">
            <a:avLst>
              <a:gd name="adj" fmla="val 8108"/>
            </a:avLst>
          </a:prstGeom>
          <a:solidFill>
            <a:srgbClr val="091918"/>
          </a:solidFill>
          <a:ln w="12700">
            <a:solidFill>
              <a:srgbClr val="43E6CF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0" name="Text 6"/>
          <p:cNvSpPr/>
          <p:nvPr/>
        </p:nvSpPr>
        <p:spPr>
          <a:xfrm>
            <a:off x="1024128" y="4005072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3E6CF"/>
                </a:solidFill>
              </a:rPr>
              <a:t>Why Google Africa Applied AI Lab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1024128" y="4389120"/>
            <a:ext cx="4892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B8C7C4"/>
                </a:solidFill>
              </a:rPr>
              <a:t>Technical support, venture-building and Google AI tooling can help SharperTime improve multimodal performance, scale lesson content, refine questions and expand distribution.</a:t>
            </a:r>
            <a:endParaRPr lang="en-US" sz="1220" dirty="0"/>
          </a:p>
        </p:txBody>
      </p:sp>
      <p:sp>
        <p:nvSpPr>
          <p:cNvPr id="12" name="Text 8"/>
          <p:cNvSpPr/>
          <p:nvPr/>
        </p:nvSpPr>
        <p:spPr>
          <a:xfrm>
            <a:off x="768096" y="5715000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E9C35B"/>
                </a:solidFill>
              </a:rPr>
              <a:t>Sharper Solutions. Sharper Futures.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768096" y="6035040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Sharper X (Pty) Ltd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Affordable, personalised mathematics help is still difficult to access.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58368" y="1170432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BFA"/>
                </a:solidFill>
              </a:rPr>
              <a:t>Many learners need help exactly when they are studying alone.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804672" y="206654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33272" y="2011680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7C4"/>
                </a:solidFill>
              </a:rPr>
              <a:t>Private tutoring is effective but too expensive for many families.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04672" y="2688336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33272" y="263347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7C4"/>
                </a:solidFill>
              </a:rPr>
              <a:t>School mathematics is multimodal: equations, working, graphs and diagrams.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04672" y="3310128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33272" y="325526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7C4"/>
                </a:solidFill>
              </a:rPr>
              <a:t>Generic AI tools do not provide a structured learning flow, marking and feedback.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04672" y="3931920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33272" y="3877056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C7C4"/>
                </a:solidFill>
              </a:rPr>
              <a:t>Learners need immediate correction, not only final answers.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777240" y="4937760"/>
            <a:ext cx="1645920" cy="1170432"/>
          </a:xfrm>
          <a:prstGeom prst="roundRect">
            <a:avLst>
              <a:gd name="adj" fmla="val 9375"/>
            </a:avLst>
          </a:prstGeom>
          <a:solidFill>
            <a:srgbClr val="142D29"/>
          </a:solidFill>
          <a:ln w="12700">
            <a:solidFill>
              <a:srgbClr val="E9C35B">
                <a:alpha val="6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50392" y="5074920"/>
            <a:ext cx="14996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9C35B"/>
                </a:solidFill>
              </a:rPr>
              <a:t>R35–R50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868680" y="557784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B8C7C4"/>
                </a:solidFill>
              </a:rPr>
              <a:t>Target 30-day price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2651760" y="4937760"/>
            <a:ext cx="1645920" cy="1170432"/>
          </a:xfrm>
          <a:prstGeom prst="roundRect">
            <a:avLst>
              <a:gd name="adj" fmla="val 9375"/>
            </a:avLst>
          </a:prstGeom>
          <a:solidFill>
            <a:srgbClr val="142D29"/>
          </a:solidFill>
          <a:ln w="12700">
            <a:solidFill>
              <a:srgbClr val="43E6CF">
                <a:alpha val="6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2724912" y="5074920"/>
            <a:ext cx="14996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43E6CF"/>
                </a:solidFill>
              </a:rPr>
              <a:t>Grade 12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2743200" y="557784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B8C7C4"/>
                </a:solidFill>
              </a:rPr>
              <a:t>Initial launch focus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4526280" y="4937760"/>
            <a:ext cx="1783080" cy="1170432"/>
          </a:xfrm>
          <a:prstGeom prst="roundRect">
            <a:avLst>
              <a:gd name="adj" fmla="val 9375"/>
            </a:avLst>
          </a:prstGeom>
          <a:solidFill>
            <a:srgbClr val="142D29"/>
          </a:solidFill>
          <a:ln w="12700">
            <a:solidFill>
              <a:srgbClr val="F29D52">
                <a:alpha val="6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599432" y="5074920"/>
            <a:ext cx="16367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29D52"/>
                </a:solidFill>
              </a:rPr>
              <a:t>Local → Africa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4617720" y="557784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B8C7C4"/>
                </a:solidFill>
              </a:rPr>
              <a:t>Expansion path</a:t>
            </a:r>
            <a:endParaRPr lang="en-US" sz="1020" dirty="0"/>
          </a:p>
        </p:txBody>
      </p:sp>
      <p:sp>
        <p:nvSpPr>
          <p:cNvPr id="27" name="Shape 25"/>
          <p:cNvSpPr/>
          <p:nvPr/>
        </p:nvSpPr>
        <p:spPr>
          <a:xfrm>
            <a:off x="6812280" y="1115568"/>
            <a:ext cx="2011680" cy="4937760"/>
          </a:xfrm>
          <a:prstGeom prst="roundRect">
            <a:avLst>
              <a:gd name="adj" fmla="val 3636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28" name="Image 0" descr="/mnt/data/85747cf2-ccf4-46e0-8e55-2aa3879841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2008" y="2234184"/>
            <a:ext cx="1792224" cy="2389632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6922008" y="5788152"/>
            <a:ext cx="17922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Textbook question</a:t>
            </a:r>
            <a:endParaRPr lang="en-US" sz="1080" dirty="0"/>
          </a:p>
        </p:txBody>
      </p:sp>
      <p:sp>
        <p:nvSpPr>
          <p:cNvPr id="30" name="Shape 27"/>
          <p:cNvSpPr/>
          <p:nvPr/>
        </p:nvSpPr>
        <p:spPr>
          <a:xfrm>
            <a:off x="9025128" y="1115568"/>
            <a:ext cx="2011680" cy="4937760"/>
          </a:xfrm>
          <a:prstGeom prst="roundRect">
            <a:avLst>
              <a:gd name="adj" fmla="val 3636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31" name="Image 1" descr="/mnt/data/324a6320-d1e2-47e9-bce8-0772629ae2e7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856" y="2234184"/>
            <a:ext cx="1792224" cy="2389632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9134856" y="5788152"/>
            <a:ext cx="17922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Handwritten graph</a:t>
            </a:r>
            <a:endParaRPr lang="en-US" sz="10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solution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A focused AI tutor built around real mathematics workflows.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594360" y="1115568"/>
            <a:ext cx="5120640" cy="4526280"/>
          </a:xfrm>
          <a:prstGeom prst="roundRect">
            <a:avLst>
              <a:gd name="adj" fmla="val 1616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0" name="Image 0" descr="/mnt/data/bb10cbe6-adeb-4d5d-b571-91dd721042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088" y="2098472"/>
            <a:ext cx="4901184" cy="256047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172200" y="1170432"/>
            <a:ext cx="5257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BFA"/>
                </a:solidFill>
              </a:rPr>
              <a:t>SharperTime combines structured learning with multimodal AI.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6217920" y="2066544"/>
            <a:ext cx="164592" cy="164592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10528" y="199339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43E6CF"/>
                </a:solidFill>
              </a:rPr>
              <a:t>Ask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635240" y="1993392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Learners ask mathematics questions naturally.</a:t>
            </a:r>
            <a:endParaRPr lang="en-US" sz="1320" dirty="0"/>
          </a:p>
        </p:txBody>
      </p:sp>
      <p:sp>
        <p:nvSpPr>
          <p:cNvPr id="15" name="Shape 12"/>
          <p:cNvSpPr/>
          <p:nvPr/>
        </p:nvSpPr>
        <p:spPr>
          <a:xfrm>
            <a:off x="6217920" y="2779776"/>
            <a:ext cx="164592" cy="164592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10528" y="2706624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43E6CF"/>
                </a:solidFill>
              </a:rPr>
              <a:t>Practice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7635240" y="2706624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Difficulty-based practice with hints and guided feedback.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6217920" y="3493008"/>
            <a:ext cx="164592" cy="164592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510528" y="3419856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43E6CF"/>
                </a:solidFill>
              </a:rPr>
              <a:t>Mark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7635240" y="3419856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The app checks answers and explains mistakes.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6217920" y="4206240"/>
            <a:ext cx="164592" cy="164592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10528" y="413308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43E6CF"/>
                </a:solidFill>
              </a:rPr>
              <a:t>Capture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7635240" y="4133088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Textbook images, handwritten work, voice and graphs.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6217920" y="4919472"/>
            <a:ext cx="164592" cy="164592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510528" y="484632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43E6CF"/>
                </a:solidFill>
              </a:rPr>
              <a:t>Learn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7635240" y="4846320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Short lesson videos connected to revision and practice.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6199632" y="5486400"/>
            <a:ext cx="4663440" cy="658368"/>
          </a:xfrm>
          <a:prstGeom prst="roundRect">
            <a:avLst>
              <a:gd name="adj" fmla="val 16667"/>
            </a:avLst>
          </a:prstGeom>
          <a:solidFill>
            <a:srgbClr val="142D29"/>
          </a:solidFill>
          <a:ln w="12700">
            <a:solidFill>
              <a:srgbClr val="118A7B">
                <a:alpha val="55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419088" y="5696712"/>
            <a:ext cx="42245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F5FBFA"/>
                </a:solidFill>
              </a:rPr>
              <a:t>Not a generic chatbot — a learning platform designed for a focused Grade 12 Mathematics launch.</a:t>
            </a:r>
            <a:endParaRPr lang="en-US" sz="12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already working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A real app experience has been recorded and demonstrated.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475488" y="1234440"/>
            <a:ext cx="2468880" cy="4526280"/>
          </a:xfrm>
          <a:prstGeom prst="roundRect">
            <a:avLst>
              <a:gd name="adj" fmla="val 2963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0" name="Image 0" descr="/mnt/data/d769abef-5a64-4a18-97c7-b9359106ecf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216" y="2746835"/>
            <a:ext cx="2249424" cy="119059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5495544"/>
            <a:ext cx="2249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Choose grade</a:t>
            </a:r>
            <a:endParaRPr lang="en-US" sz="1080" dirty="0"/>
          </a:p>
        </p:txBody>
      </p:sp>
      <p:sp>
        <p:nvSpPr>
          <p:cNvPr id="12" name="Shape 9"/>
          <p:cNvSpPr/>
          <p:nvPr/>
        </p:nvSpPr>
        <p:spPr>
          <a:xfrm>
            <a:off x="3410712" y="1234440"/>
            <a:ext cx="2468880" cy="4526280"/>
          </a:xfrm>
          <a:prstGeom prst="roundRect">
            <a:avLst>
              <a:gd name="adj" fmla="val 2963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3" name="Image 1" descr="/mnt/data/bb10cbe6-adeb-4d5d-b571-91dd721042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440" y="2754561"/>
            <a:ext cx="2249424" cy="117514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20440" y="5495544"/>
            <a:ext cx="2249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Select topic / mode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6345936" y="1234440"/>
            <a:ext cx="2468880" cy="4526280"/>
          </a:xfrm>
          <a:prstGeom prst="roundRect">
            <a:avLst>
              <a:gd name="adj" fmla="val 2963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6" name="Image 2" descr="/mnt/data/pitch_assets/hint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664" y="2709482"/>
            <a:ext cx="2249424" cy="126530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55664" y="5495544"/>
            <a:ext cx="2249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Get a hint</a:t>
            </a:r>
            <a:endParaRPr lang="en-US" sz="1080" dirty="0"/>
          </a:p>
        </p:txBody>
      </p:sp>
      <p:sp>
        <p:nvSpPr>
          <p:cNvPr id="18" name="Shape 13"/>
          <p:cNvSpPr/>
          <p:nvPr/>
        </p:nvSpPr>
        <p:spPr>
          <a:xfrm>
            <a:off x="9281160" y="1234440"/>
            <a:ext cx="2468880" cy="4526280"/>
          </a:xfrm>
          <a:prstGeom prst="roundRect">
            <a:avLst>
              <a:gd name="adj" fmla="val 2963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9" name="Image 3" descr="/mnt/data/pitch_assets/correct_markin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0888" y="2709482"/>
            <a:ext cx="2249424" cy="126530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390888" y="5495544"/>
            <a:ext cx="22494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Receive marking</a:t>
            </a:r>
            <a:endParaRPr lang="en-US" sz="1080" dirty="0"/>
          </a:p>
        </p:txBody>
      </p:sp>
      <p:sp>
        <p:nvSpPr>
          <p:cNvPr id="21" name="Text 15"/>
          <p:cNvSpPr/>
          <p:nvPr/>
        </p:nvSpPr>
        <p:spPr>
          <a:xfrm>
            <a:off x="822960" y="5989320"/>
            <a:ext cx="10469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dirty="0">
                <a:solidFill>
                  <a:srgbClr val="F5FBFA"/>
                </a:solidFill>
              </a:rPr>
              <a:t>The product demo shows the actual app: topic choice, difficulty selection, hints, answer entry and diagnostic correction feedback.</a:t>
            </a:r>
            <a:endParaRPr lang="en-US" sz="14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tutoring and practice workflow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The learner does the work; the app guides, checks and explains.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640080" y="1097280"/>
            <a:ext cx="3474720" cy="2880360"/>
          </a:xfrm>
          <a:prstGeom prst="roundRect">
            <a:avLst>
              <a:gd name="adj" fmla="val 2540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0" name="Image 0" descr="/mnt/data/pitch_assets/hint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1466469"/>
            <a:ext cx="3255264" cy="183108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49808" y="3712464"/>
            <a:ext cx="32552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Optional hints and formulas</a:t>
            </a:r>
            <a:endParaRPr lang="en-US" sz="1080" dirty="0"/>
          </a:p>
        </p:txBody>
      </p:sp>
      <p:sp>
        <p:nvSpPr>
          <p:cNvPr id="12" name="Shape 9"/>
          <p:cNvSpPr/>
          <p:nvPr/>
        </p:nvSpPr>
        <p:spPr>
          <a:xfrm>
            <a:off x="4370832" y="1097280"/>
            <a:ext cx="3474720" cy="2880360"/>
          </a:xfrm>
          <a:prstGeom prst="roundRect">
            <a:avLst>
              <a:gd name="adj" fmla="val 2540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3" name="Image 1" descr="/mnt/data/pitch_assets/correct_mark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" y="1466469"/>
            <a:ext cx="3255264" cy="183108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480560" y="3712464"/>
            <a:ext cx="32552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Diagnostic marking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8101584" y="1097280"/>
            <a:ext cx="3474720" cy="2880360"/>
          </a:xfrm>
          <a:prstGeom prst="roundRect">
            <a:avLst>
              <a:gd name="adj" fmla="val 2540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6" name="Image 2" descr="/mnt/data/pitch_assets/voice_revie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312" y="1466469"/>
            <a:ext cx="3255264" cy="183108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11312" y="3712464"/>
            <a:ext cx="32552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Review before sending</a:t>
            </a:r>
            <a:endParaRPr lang="en-US" sz="1080" dirty="0"/>
          </a:p>
        </p:txBody>
      </p:sp>
      <p:sp>
        <p:nvSpPr>
          <p:cNvPr id="18" name="Shape 13"/>
          <p:cNvSpPr/>
          <p:nvPr/>
        </p:nvSpPr>
        <p:spPr>
          <a:xfrm>
            <a:off x="822960" y="4389120"/>
            <a:ext cx="10515600" cy="1389888"/>
          </a:xfrm>
          <a:prstGeom prst="roundRect">
            <a:avLst>
              <a:gd name="adj" fmla="val 7895"/>
            </a:avLst>
          </a:prstGeom>
          <a:solidFill>
            <a:srgbClr val="142D29"/>
          </a:solidFill>
          <a:ln w="12700">
            <a:solidFill>
              <a:srgbClr val="118A7B">
                <a:alpha val="5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1078992" y="4681728"/>
            <a:ext cx="411480" cy="411480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1078992" y="4791456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514"/>
                </a:solidFill>
              </a:rPr>
              <a:t>1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1645920" y="464515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BFA"/>
                </a:solidFill>
              </a:rPr>
              <a:t>Select topic and difficulty</a:t>
            </a:r>
            <a:endParaRPr lang="en-US" sz="1330" dirty="0"/>
          </a:p>
        </p:txBody>
      </p:sp>
      <p:sp>
        <p:nvSpPr>
          <p:cNvPr id="22" name="Shape 17"/>
          <p:cNvSpPr/>
          <p:nvPr/>
        </p:nvSpPr>
        <p:spPr>
          <a:xfrm>
            <a:off x="3621024" y="4681728"/>
            <a:ext cx="411480" cy="411480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3621024" y="4791456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514"/>
                </a:solidFill>
              </a:rPr>
              <a:t>2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4187952" y="464515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BFA"/>
                </a:solidFill>
              </a:rPr>
              <a:t>Attempt a real question</a:t>
            </a:r>
            <a:endParaRPr lang="en-US" sz="1330" dirty="0"/>
          </a:p>
        </p:txBody>
      </p:sp>
      <p:sp>
        <p:nvSpPr>
          <p:cNvPr id="25" name="Shape 20"/>
          <p:cNvSpPr/>
          <p:nvPr/>
        </p:nvSpPr>
        <p:spPr>
          <a:xfrm>
            <a:off x="6163056" y="4681728"/>
            <a:ext cx="411480" cy="411480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6163056" y="4791456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514"/>
                </a:solidFill>
              </a:rPr>
              <a:t>3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6729984" y="464515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BFA"/>
                </a:solidFill>
              </a:rPr>
              <a:t>Ask for hint when needed</a:t>
            </a:r>
            <a:endParaRPr lang="en-US" sz="1330" dirty="0"/>
          </a:p>
        </p:txBody>
      </p:sp>
      <p:sp>
        <p:nvSpPr>
          <p:cNvPr id="28" name="Shape 23"/>
          <p:cNvSpPr/>
          <p:nvPr/>
        </p:nvSpPr>
        <p:spPr>
          <a:xfrm>
            <a:off x="8705088" y="4681728"/>
            <a:ext cx="411480" cy="411480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8705088" y="4791456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514"/>
                </a:solidFill>
              </a:rPr>
              <a:t>4</a:t>
            </a:r>
            <a:endParaRPr lang="en-US" sz="1100" dirty="0"/>
          </a:p>
        </p:txBody>
      </p:sp>
      <p:sp>
        <p:nvSpPr>
          <p:cNvPr id="30" name="Text 25"/>
          <p:cNvSpPr/>
          <p:nvPr/>
        </p:nvSpPr>
        <p:spPr>
          <a:xfrm>
            <a:off x="9272016" y="464515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F5FBFA"/>
                </a:solidFill>
              </a:rPr>
              <a:t>Receive marking and correction</a:t>
            </a:r>
            <a:endParaRPr lang="en-US" sz="1330" dirty="0"/>
          </a:p>
        </p:txBody>
      </p:sp>
      <p:sp>
        <p:nvSpPr>
          <p:cNvPr id="31" name="Text 26"/>
          <p:cNvSpPr/>
          <p:nvPr/>
        </p:nvSpPr>
        <p:spPr>
          <a:xfrm>
            <a:off x="1097280" y="5998464"/>
            <a:ext cx="9966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70" dirty="0">
                <a:solidFill>
                  <a:srgbClr val="B8C7C4"/>
                </a:solidFill>
              </a:rPr>
              <a:t>The current product focuses on user-selected difficulty, hints and corrective feedback rather than giving full solutions as the default learner experience.</a:t>
            </a:r>
            <a:endParaRPr lang="en-US" sz="12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Multimodal AI learning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SharperTime works with the way learners actually produce mathematics.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594360" y="1170432"/>
            <a:ext cx="2377440" cy="1965960"/>
          </a:xfrm>
          <a:prstGeom prst="roundRect">
            <a:avLst>
              <a:gd name="adj" fmla="val 3721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0" name="Image 0" descr="/mnt/data/437ea6aa-e680-4ae9-9e43-3295423f724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008" y="1280160"/>
            <a:ext cx="1914144" cy="143560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04088" y="2871216"/>
            <a:ext cx="2157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Handwritten solution</a:t>
            </a:r>
            <a:endParaRPr lang="en-US" sz="1080" dirty="0"/>
          </a:p>
        </p:txBody>
      </p:sp>
      <p:sp>
        <p:nvSpPr>
          <p:cNvPr id="12" name="Shape 9"/>
          <p:cNvSpPr/>
          <p:nvPr/>
        </p:nvSpPr>
        <p:spPr>
          <a:xfrm>
            <a:off x="594360" y="3346704"/>
            <a:ext cx="2377440" cy="2148840"/>
          </a:xfrm>
          <a:prstGeom prst="roundRect">
            <a:avLst>
              <a:gd name="adj" fmla="val 3404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3" name="Image 1" descr="/mnt/data/324a6320-d1e2-47e9-bce8-0772629ae2e7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47" y="3456432"/>
            <a:ext cx="1213866" cy="16184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04088" y="5230368"/>
            <a:ext cx="21579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Hand-drawn graph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3246120" y="1170432"/>
            <a:ext cx="3703320" cy="1965960"/>
          </a:xfrm>
          <a:prstGeom prst="roundRect">
            <a:avLst>
              <a:gd name="adj" fmla="val 3721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6" name="Image 2" descr="/mnt/data/pitch_assets/voice_to_mat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684" y="1280160"/>
            <a:ext cx="2552192" cy="1435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355848" y="2871216"/>
            <a:ext cx="3483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Voice to maths</a:t>
            </a:r>
            <a:endParaRPr lang="en-US" sz="1080" dirty="0"/>
          </a:p>
        </p:txBody>
      </p:sp>
      <p:sp>
        <p:nvSpPr>
          <p:cNvPr id="18" name="Shape 13"/>
          <p:cNvSpPr/>
          <p:nvPr/>
        </p:nvSpPr>
        <p:spPr>
          <a:xfrm>
            <a:off x="3246120" y="3346704"/>
            <a:ext cx="3703320" cy="2148840"/>
          </a:xfrm>
          <a:prstGeom prst="roundRect">
            <a:avLst>
              <a:gd name="adj" fmla="val 3404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9" name="Image 3" descr="/mnt/data/pitch_assets/camera_graph_respons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24" y="3456432"/>
            <a:ext cx="2877312" cy="161848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355848" y="5230368"/>
            <a:ext cx="3483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Image upload and analysis</a:t>
            </a:r>
            <a:endParaRPr lang="en-US" sz="1080" dirty="0"/>
          </a:p>
        </p:txBody>
      </p:sp>
      <p:sp>
        <p:nvSpPr>
          <p:cNvPr id="21" name="Text 15"/>
          <p:cNvSpPr/>
          <p:nvPr/>
        </p:nvSpPr>
        <p:spPr>
          <a:xfrm>
            <a:off x="7680960" y="1481328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C35B"/>
                </a:solidFill>
              </a:rPr>
              <a:t>Inputs</a:t>
            </a:r>
            <a:endParaRPr lang="en-US" sz="1600" dirty="0"/>
          </a:p>
        </p:txBody>
      </p:sp>
      <p:sp>
        <p:nvSpPr>
          <p:cNvPr id="22" name="Shape 16"/>
          <p:cNvSpPr/>
          <p:nvPr/>
        </p:nvSpPr>
        <p:spPr>
          <a:xfrm>
            <a:off x="7680960" y="188366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7909560" y="18288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Typed mathematics</a:t>
            </a:r>
            <a:endParaRPr lang="en-US" sz="1330" dirty="0"/>
          </a:p>
        </p:txBody>
      </p:sp>
      <p:sp>
        <p:nvSpPr>
          <p:cNvPr id="24" name="Shape 18"/>
          <p:cNvSpPr/>
          <p:nvPr/>
        </p:nvSpPr>
        <p:spPr>
          <a:xfrm>
            <a:off x="7680960" y="2377440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7909560" y="232257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Voice converted into mathematical notation</a:t>
            </a:r>
            <a:endParaRPr lang="en-US" sz="1330" dirty="0"/>
          </a:p>
        </p:txBody>
      </p:sp>
      <p:sp>
        <p:nvSpPr>
          <p:cNvPr id="26" name="Shape 20"/>
          <p:cNvSpPr/>
          <p:nvPr/>
        </p:nvSpPr>
        <p:spPr>
          <a:xfrm>
            <a:off x="7680960" y="2871216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7909560" y="281635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Textbook and photo uploads</a:t>
            </a:r>
            <a:endParaRPr lang="en-US" sz="1330" dirty="0"/>
          </a:p>
        </p:txBody>
      </p:sp>
      <p:sp>
        <p:nvSpPr>
          <p:cNvPr id="28" name="Shape 22"/>
          <p:cNvSpPr/>
          <p:nvPr/>
        </p:nvSpPr>
        <p:spPr>
          <a:xfrm>
            <a:off x="7680960" y="3364992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7909560" y="331012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Handwritten working and graphs</a:t>
            </a:r>
            <a:endParaRPr lang="en-US" sz="1330" dirty="0"/>
          </a:p>
        </p:txBody>
      </p:sp>
      <p:sp>
        <p:nvSpPr>
          <p:cNvPr id="30" name="Text 24"/>
          <p:cNvSpPr/>
          <p:nvPr/>
        </p:nvSpPr>
        <p:spPr>
          <a:xfrm>
            <a:off x="7680960" y="365760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C35B"/>
                </a:solidFill>
              </a:rPr>
              <a:t>Outputs</a:t>
            </a:r>
            <a:endParaRPr lang="en-US" sz="1600" dirty="0"/>
          </a:p>
        </p:txBody>
      </p:sp>
      <p:sp>
        <p:nvSpPr>
          <p:cNvPr id="31" name="Shape 25"/>
          <p:cNvSpPr/>
          <p:nvPr/>
        </p:nvSpPr>
        <p:spPr>
          <a:xfrm>
            <a:off x="7680960" y="4059936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7909560" y="400507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Editable transcription and confirmation</a:t>
            </a:r>
            <a:endParaRPr lang="en-US" sz="1330" dirty="0"/>
          </a:p>
        </p:txBody>
      </p:sp>
      <p:sp>
        <p:nvSpPr>
          <p:cNvPr id="33" name="Shape 27"/>
          <p:cNvSpPr/>
          <p:nvPr/>
        </p:nvSpPr>
        <p:spPr>
          <a:xfrm>
            <a:off x="7680960" y="4553712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7909560" y="449884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Mathematics reasoning and marking</a:t>
            </a:r>
            <a:endParaRPr lang="en-US" sz="1330" dirty="0"/>
          </a:p>
        </p:txBody>
      </p:sp>
      <p:sp>
        <p:nvSpPr>
          <p:cNvPr id="35" name="Shape 29"/>
          <p:cNvSpPr/>
          <p:nvPr/>
        </p:nvSpPr>
        <p:spPr>
          <a:xfrm>
            <a:off x="7680960" y="5047488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36" name="Text 30"/>
          <p:cNvSpPr/>
          <p:nvPr/>
        </p:nvSpPr>
        <p:spPr>
          <a:xfrm>
            <a:off x="7909560" y="4992624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Specific feedback and correction</a:t>
            </a:r>
            <a:endParaRPr lang="en-US" sz="1330" dirty="0"/>
          </a:p>
        </p:txBody>
      </p:sp>
      <p:sp>
        <p:nvSpPr>
          <p:cNvPr id="37" name="Shape 31"/>
          <p:cNvSpPr/>
          <p:nvPr/>
        </p:nvSpPr>
        <p:spPr>
          <a:xfrm>
            <a:off x="7680960" y="554126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38" name="Text 32"/>
          <p:cNvSpPr/>
          <p:nvPr/>
        </p:nvSpPr>
        <p:spPr>
          <a:xfrm>
            <a:off x="7909560" y="54864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B8C7C4"/>
                </a:solidFill>
              </a:rPr>
              <a:t>Graph-aware responses</a:t>
            </a:r>
            <a:endParaRPr lang="en-US" sz="1330" dirty="0"/>
          </a:p>
        </p:txBody>
      </p:sp>
      <p:sp>
        <p:nvSpPr>
          <p:cNvPr id="39" name="Text 33"/>
          <p:cNvSpPr/>
          <p:nvPr/>
        </p:nvSpPr>
        <p:spPr>
          <a:xfrm>
            <a:off x="658368" y="6016752"/>
            <a:ext cx="10881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F5FBFA"/>
                </a:solidFill>
              </a:rPr>
              <a:t>This matters because school mathematics is not just a text-chat problem.</a:t>
            </a:r>
            <a:endParaRPr lang="en-US" sz="14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Lesson-video content engine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Google AI tools can help create, refine and expand short CAPS-aligned lessons.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640080" y="1170432"/>
            <a:ext cx="5257800" cy="2926080"/>
          </a:xfrm>
          <a:prstGeom prst="roundRect">
            <a:avLst>
              <a:gd name="adj" fmla="val 2500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0" name="Image 0" descr="/mnt/data/pitch_assets/calculus_tit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9444" y="1280160"/>
            <a:ext cx="4259072" cy="239572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49808" y="3831336"/>
            <a:ext cx="50383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Differential Calculus lesson sample</a:t>
            </a:r>
            <a:endParaRPr lang="en-US" sz="1080" dirty="0"/>
          </a:p>
        </p:txBody>
      </p:sp>
      <p:sp>
        <p:nvSpPr>
          <p:cNvPr id="12" name="Shape 9"/>
          <p:cNvSpPr/>
          <p:nvPr/>
        </p:nvSpPr>
        <p:spPr>
          <a:xfrm>
            <a:off x="6291072" y="1170432"/>
            <a:ext cx="5257800" cy="2926080"/>
          </a:xfrm>
          <a:prstGeom prst="roundRect">
            <a:avLst>
              <a:gd name="adj" fmla="val 2500"/>
            </a:avLst>
          </a:prstGeom>
          <a:solidFill>
            <a:srgbClr val="F6FAF9"/>
          </a:solidFill>
          <a:ln w="12700">
            <a:solidFill>
              <a:srgbClr val="21403A">
                <a:alpha val="4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pic>
        <p:nvPicPr>
          <p:cNvPr id="13" name="Image 1" descr="/mnt/data/pitch_assets/calculus_examp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436" y="1280160"/>
            <a:ext cx="4259072" cy="239572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00800" y="3831336"/>
            <a:ext cx="50383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172321"/>
                </a:solidFill>
              </a:rPr>
              <a:t>Worked-example teaching style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658368" y="4462272"/>
            <a:ext cx="3474720" cy="1188720"/>
          </a:xfrm>
          <a:prstGeom prst="roundRect">
            <a:avLst>
              <a:gd name="adj" fmla="val 9231"/>
            </a:avLst>
          </a:prstGeom>
          <a:solidFill>
            <a:srgbClr val="142D29"/>
          </a:solidFill>
          <a:ln w="12700">
            <a:solidFill>
              <a:srgbClr val="43E6CF">
                <a:alpha val="6500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77824" y="468172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3E6CF"/>
                </a:solidFill>
              </a:rPr>
              <a:t>Initial focus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877824" y="4983480"/>
            <a:ext cx="2971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BFA"/>
                </a:solidFill>
              </a:rPr>
              <a:t>High-school Mathematics, starting with Grade 12.</a:t>
            </a:r>
            <a:endParaRPr lang="en-US" sz="1550" dirty="0"/>
          </a:p>
        </p:txBody>
      </p:sp>
      <p:sp>
        <p:nvSpPr>
          <p:cNvPr id="18" name="Shape 14"/>
          <p:cNvSpPr/>
          <p:nvPr/>
        </p:nvSpPr>
        <p:spPr>
          <a:xfrm>
            <a:off x="4352544" y="4462272"/>
            <a:ext cx="3474720" cy="1188720"/>
          </a:xfrm>
          <a:prstGeom prst="roundRect">
            <a:avLst>
              <a:gd name="adj" fmla="val 9231"/>
            </a:avLst>
          </a:prstGeom>
          <a:solidFill>
            <a:srgbClr val="142D29"/>
          </a:solidFill>
          <a:ln w="12700">
            <a:solidFill>
              <a:srgbClr val="E9C35B">
                <a:alpha val="6500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572000" y="468172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9C35B"/>
                </a:solidFill>
              </a:rPr>
              <a:t>Content expansion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4572000" y="4983480"/>
            <a:ext cx="2971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BFA"/>
                </a:solidFill>
              </a:rPr>
              <a:t>All topics, subtopics and sections for each grade.</a:t>
            </a:r>
            <a:endParaRPr lang="en-US" sz="1550" dirty="0"/>
          </a:p>
        </p:txBody>
      </p:sp>
      <p:sp>
        <p:nvSpPr>
          <p:cNvPr id="21" name="Shape 17"/>
          <p:cNvSpPr/>
          <p:nvPr/>
        </p:nvSpPr>
        <p:spPr>
          <a:xfrm>
            <a:off x="8046720" y="4462272"/>
            <a:ext cx="3474720" cy="1188720"/>
          </a:xfrm>
          <a:prstGeom prst="roundRect">
            <a:avLst>
              <a:gd name="adj" fmla="val 9231"/>
            </a:avLst>
          </a:prstGeom>
          <a:solidFill>
            <a:srgbClr val="142D29"/>
          </a:solidFill>
          <a:ln w="12700">
            <a:solidFill>
              <a:srgbClr val="F29D52">
                <a:alpha val="6500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8266176" y="468172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9D52"/>
                </a:solidFill>
              </a:rPr>
              <a:t>Future scope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8266176" y="4983480"/>
            <a:ext cx="2971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5FBFA"/>
                </a:solidFill>
              </a:rPr>
              <a:t>Other high-school subjects and TVET engineering.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Google AI can accelerate SharperTime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Google AI can become materially impactful across product quality and scale.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685800" y="1298448"/>
            <a:ext cx="3154680" cy="4526280"/>
          </a:xfrm>
          <a:prstGeom prst="roundRect">
            <a:avLst>
              <a:gd name="adj" fmla="val 3478"/>
            </a:avLst>
          </a:prstGeom>
          <a:solidFill>
            <a:srgbClr val="102421"/>
          </a:solidFill>
          <a:ln w="12700">
            <a:solidFill>
              <a:srgbClr val="43E6CF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941832" y="162763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3E6CF"/>
                </a:solidFill>
              </a:rPr>
              <a:t>Gemini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941832" y="220370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70432" y="214884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Stronger multimodal maths understanding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941832" y="284378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70432" y="278892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Better handling of handwriting, images, diagrams and graphs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41832" y="348386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70432" y="342900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Richer explanations and tutoring interactions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4160520" y="1298448"/>
            <a:ext cx="3154680" cy="4526280"/>
          </a:xfrm>
          <a:prstGeom prst="roundRect">
            <a:avLst>
              <a:gd name="adj" fmla="val 3478"/>
            </a:avLst>
          </a:prstGeom>
          <a:solidFill>
            <a:srgbClr val="102421"/>
          </a:solidFill>
          <a:ln w="12700">
            <a:solidFill>
              <a:srgbClr val="E9C35B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416552" y="162763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9C35B"/>
                </a:solidFill>
              </a:rPr>
              <a:t>Gemma / efficient models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4416552" y="2203704"/>
            <a:ext cx="128016" cy="128016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45152" y="214884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Lower-cost routing for routine tasks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4416552" y="2843784"/>
            <a:ext cx="128016" cy="128016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5152" y="278892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Potential support for low-connectivity environments</a:t>
            </a:r>
            <a:endParaRPr lang="en-US" sz="1320" dirty="0"/>
          </a:p>
        </p:txBody>
      </p:sp>
      <p:sp>
        <p:nvSpPr>
          <p:cNvPr id="23" name="Shape 21"/>
          <p:cNvSpPr/>
          <p:nvPr/>
        </p:nvSpPr>
        <p:spPr>
          <a:xfrm>
            <a:off x="4416552" y="3483864"/>
            <a:ext cx="128016" cy="128016"/>
          </a:xfrm>
          <a:prstGeom prst="ellipse">
            <a:avLst/>
          </a:prstGeom>
          <a:solidFill>
            <a:srgbClr val="E9C35B"/>
          </a:solidFill>
          <a:ln w="12700">
            <a:solidFill>
              <a:srgbClr val="E9C35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45152" y="342900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Reusable feedback and question-classification workflows</a:t>
            </a:r>
            <a:endParaRPr lang="en-US" sz="1320" dirty="0"/>
          </a:p>
        </p:txBody>
      </p:sp>
      <p:sp>
        <p:nvSpPr>
          <p:cNvPr id="25" name="Shape 23"/>
          <p:cNvSpPr/>
          <p:nvPr/>
        </p:nvSpPr>
        <p:spPr>
          <a:xfrm>
            <a:off x="7635240" y="1298448"/>
            <a:ext cx="3154680" cy="4526280"/>
          </a:xfrm>
          <a:prstGeom prst="roundRect">
            <a:avLst>
              <a:gd name="adj" fmla="val 3478"/>
            </a:avLst>
          </a:prstGeom>
          <a:solidFill>
            <a:srgbClr val="102421"/>
          </a:solidFill>
          <a:ln w="12700">
            <a:solidFill>
              <a:srgbClr val="F29D52">
                <a:alpha val="7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891272" y="162763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29D52"/>
                </a:solidFill>
              </a:rPr>
              <a:t>Google tooling</a:t>
            </a:r>
            <a:endParaRPr lang="en-US" sz="1900" dirty="0"/>
          </a:p>
        </p:txBody>
      </p:sp>
      <p:sp>
        <p:nvSpPr>
          <p:cNvPr id="27" name="Shape 25"/>
          <p:cNvSpPr/>
          <p:nvPr/>
        </p:nvSpPr>
        <p:spPr>
          <a:xfrm>
            <a:off x="7891272" y="2203704"/>
            <a:ext cx="128016" cy="128016"/>
          </a:xfrm>
          <a:prstGeom prst="ellipse">
            <a:avLst/>
          </a:prstGeom>
          <a:solidFill>
            <a:srgbClr val="F29D52"/>
          </a:solidFill>
          <a:ln w="12700">
            <a:solidFill>
              <a:srgbClr val="F29D52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119872" y="214884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Lesson-video creation and content iteration</a:t>
            </a:r>
            <a:endParaRPr lang="en-US" sz="1320" dirty="0"/>
          </a:p>
        </p:txBody>
      </p:sp>
      <p:sp>
        <p:nvSpPr>
          <p:cNvPr id="29" name="Shape 27"/>
          <p:cNvSpPr/>
          <p:nvPr/>
        </p:nvSpPr>
        <p:spPr>
          <a:xfrm>
            <a:off x="7891272" y="2843784"/>
            <a:ext cx="128016" cy="128016"/>
          </a:xfrm>
          <a:prstGeom prst="ellipse">
            <a:avLst/>
          </a:prstGeom>
          <a:solidFill>
            <a:srgbClr val="F29D52"/>
          </a:solidFill>
          <a:ln w="12700">
            <a:solidFill>
              <a:srgbClr val="F29D52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119872" y="278892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Question refinement and evaluation workflows</a:t>
            </a:r>
            <a:endParaRPr lang="en-US" sz="1320" dirty="0"/>
          </a:p>
        </p:txBody>
      </p:sp>
      <p:sp>
        <p:nvSpPr>
          <p:cNvPr id="31" name="Shape 29"/>
          <p:cNvSpPr/>
          <p:nvPr/>
        </p:nvSpPr>
        <p:spPr>
          <a:xfrm>
            <a:off x="7891272" y="3483864"/>
            <a:ext cx="128016" cy="128016"/>
          </a:xfrm>
          <a:prstGeom prst="ellipse">
            <a:avLst/>
          </a:prstGeom>
          <a:solidFill>
            <a:srgbClr val="F29D52"/>
          </a:solidFill>
          <a:ln w="12700">
            <a:solidFill>
              <a:srgbClr val="F29D52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19872" y="3429000"/>
            <a:ext cx="2423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B8C7C4"/>
                </a:solidFill>
              </a:rPr>
              <a:t>Support for Apple/Mac expansion and cloud-scale delivery</a:t>
            </a:r>
            <a:endParaRPr lang="en-US" sz="1320" dirty="0"/>
          </a:p>
        </p:txBody>
      </p:sp>
      <p:sp>
        <p:nvSpPr>
          <p:cNvPr id="33" name="Text 31"/>
          <p:cNvSpPr/>
          <p:nvPr/>
        </p:nvSpPr>
        <p:spPr>
          <a:xfrm>
            <a:off x="822960" y="5961888"/>
            <a:ext cx="10515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10" b="1" dirty="0">
                <a:solidFill>
                  <a:srgbClr val="F5FBFA"/>
                </a:solidFill>
              </a:rPr>
              <a:t>Goal: improve multimodal accuracy, question quality, lesson-content scale, latency and cost while keeping the learner experience simple.</a:t>
            </a:r>
            <a:endParaRPr lang="en-US" sz="141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14"/>
          </a:solidFill>
          <a:ln w="12700">
            <a:solidFill>
              <a:srgbClr val="071514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4100F"/>
          </a:solidFill>
          <a:ln w="12700">
            <a:solidFill>
              <a:srgbClr val="04100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118A7B">
              <a:alpha val="75000"/>
            </a:srgbClr>
          </a:solidFill>
          <a:ln w="12700">
            <a:solidFill>
              <a:srgbClr val="118A7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32004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5FB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Business model &amp; pricing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749808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7C4"/>
                </a:solidFill>
              </a:rPr>
              <a:t>A simple subscription model with controlled AI costs.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9646920" y="301752"/>
            <a:ext cx="1965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43E6CF"/>
                </a:solidFill>
              </a:rPr>
              <a:t>SharperTime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46920" y="71323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8C7C4"/>
                </a:solidFill>
              </a:rPr>
              <a:t>Google Africa Applied AI Lab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658368" y="1170432"/>
            <a:ext cx="3794760" cy="5074920"/>
          </a:xfrm>
          <a:prstGeom prst="roundRect">
            <a:avLst>
              <a:gd name="adj" fmla="val 2892"/>
            </a:avLst>
          </a:prstGeom>
          <a:solidFill>
            <a:srgbClr val="142D29"/>
          </a:solidFill>
          <a:ln w="12700">
            <a:solidFill>
              <a:srgbClr val="43E6CF">
                <a:alpha val="65000"/>
              </a:srgbClr>
            </a:solidFill>
            <a:prstDash val="solid"/>
          </a:ln>
          <a:effectLst>
            <a:outerShdw sx="100000" sy="100000" kx="0" ky="0" algn="bl" rotWithShape="0" blurRad="25400" dist="12700" dir="270000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914400" y="1481328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C35B"/>
                </a:solidFill>
              </a:rPr>
              <a:t>Target subscription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18288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BFA"/>
                </a:solidFill>
              </a:rPr>
              <a:t>R35 – R50 / 30 days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14400" y="2560320"/>
            <a:ext cx="31546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60" dirty="0">
                <a:solidFill>
                  <a:srgbClr val="B8C7C4"/>
                </a:solidFill>
              </a:rPr>
              <a:t>The launch pricing keeps the offer affordable while preserving a target SharperX operating share and fair-use AI allocation.</a:t>
            </a:r>
            <a:endParaRPr lang="en-US" sz="1360" dirty="0"/>
          </a:p>
        </p:txBody>
      </p:sp>
      <p:sp>
        <p:nvSpPr>
          <p:cNvPr id="13" name="Shape 11"/>
          <p:cNvSpPr/>
          <p:nvPr/>
        </p:nvSpPr>
        <p:spPr>
          <a:xfrm>
            <a:off x="932688" y="371246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61288" y="3657600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8C7C4"/>
                </a:solidFill>
              </a:rPr>
              <a:t>Direct-to-learner and parent subscription at launch.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932688" y="435254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61288" y="4297680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8C7C4"/>
                </a:solidFill>
              </a:rPr>
              <a:t>School partnerships become a distribution channel after the product is proven.</a:t>
            </a:r>
            <a:endParaRPr lang="en-US" sz="1280" dirty="0"/>
          </a:p>
        </p:txBody>
      </p:sp>
      <p:sp>
        <p:nvSpPr>
          <p:cNvPr id="17" name="Shape 15"/>
          <p:cNvSpPr/>
          <p:nvPr/>
        </p:nvSpPr>
        <p:spPr>
          <a:xfrm>
            <a:off x="932688" y="4992624"/>
            <a:ext cx="128016" cy="128016"/>
          </a:xfrm>
          <a:prstGeom prst="ellipse">
            <a:avLst/>
          </a:prstGeom>
          <a:solidFill>
            <a:srgbClr val="43E6CF"/>
          </a:solidFill>
          <a:ln w="12700">
            <a:solidFill>
              <a:srgbClr val="43E6C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61288" y="4937760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B8C7C4"/>
                </a:solidFill>
              </a:rPr>
              <a:t>AI usage is managed through credits, fair-use limits, model routing and monitoring.</a:t>
            </a:r>
            <a:endParaRPr lang="en-US" sz="1280" dirty="0"/>
          </a:p>
        </p:txBody>
      </p:sp>
      <p:sp>
        <p:nvSpPr>
          <p:cNvPr id="19" name="Shape 17"/>
          <p:cNvSpPr/>
          <p:nvPr/>
        </p:nvSpPr>
        <p:spPr>
          <a:xfrm>
            <a:off x="4754880" y="1234440"/>
            <a:ext cx="5715000" cy="512064"/>
          </a:xfrm>
          <a:prstGeom prst="roundRect">
            <a:avLst>
              <a:gd name="adj" fmla="val 7143"/>
            </a:avLst>
          </a:prstGeom>
          <a:solidFill>
            <a:srgbClr val="118A7B"/>
          </a:solidFill>
          <a:ln w="12700">
            <a:solidFill>
              <a:srgbClr val="21403A">
                <a:alpha val="45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2896" y="1362456"/>
            <a:ext cx="22768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40" b="1" dirty="0">
                <a:solidFill>
                  <a:srgbClr val="F5FBFA"/>
                </a:solidFill>
              </a:rPr>
              <a:t>Metric</a:t>
            </a:r>
            <a:endParaRPr lang="en-US" sz="1240" dirty="0"/>
          </a:p>
        </p:txBody>
      </p:sp>
      <p:sp>
        <p:nvSpPr>
          <p:cNvPr id="21" name="Text 19"/>
          <p:cNvSpPr/>
          <p:nvPr/>
        </p:nvSpPr>
        <p:spPr>
          <a:xfrm>
            <a:off x="7306056" y="1362456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40" b="1" dirty="0">
                <a:solidFill>
                  <a:srgbClr val="F5FBFA"/>
                </a:solidFill>
              </a:rPr>
              <a:t>R35 plan</a:t>
            </a:r>
            <a:endParaRPr lang="en-US" sz="1240" dirty="0"/>
          </a:p>
        </p:txBody>
      </p:sp>
      <p:sp>
        <p:nvSpPr>
          <p:cNvPr id="22" name="Text 20"/>
          <p:cNvSpPr/>
          <p:nvPr/>
        </p:nvSpPr>
        <p:spPr>
          <a:xfrm>
            <a:off x="8933688" y="1362456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40" b="1" dirty="0">
                <a:solidFill>
                  <a:srgbClr val="F5FBFA"/>
                </a:solidFill>
              </a:rPr>
              <a:t>R50 plan</a:t>
            </a:r>
            <a:endParaRPr lang="en-US" sz="1240" dirty="0"/>
          </a:p>
        </p:txBody>
      </p:sp>
      <p:sp>
        <p:nvSpPr>
          <p:cNvPr id="23" name="Shape 21"/>
          <p:cNvSpPr/>
          <p:nvPr/>
        </p:nvSpPr>
        <p:spPr>
          <a:xfrm>
            <a:off x="4754880" y="1837944"/>
            <a:ext cx="5715000" cy="512064"/>
          </a:xfrm>
          <a:prstGeom prst="roundRect">
            <a:avLst>
              <a:gd name="adj" fmla="val 7143"/>
            </a:avLst>
          </a:prstGeom>
          <a:solidFill>
            <a:srgbClr val="10221F"/>
          </a:solidFill>
          <a:ln w="12700">
            <a:solidFill>
              <a:srgbClr val="21403A">
                <a:alpha val="4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82896" y="1965960"/>
            <a:ext cx="22768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F5FBFA"/>
                </a:solidFill>
              </a:rPr>
              <a:t>Gross subscription</a:t>
            </a:r>
            <a:endParaRPr lang="en-US" sz="1180" dirty="0"/>
          </a:p>
        </p:txBody>
      </p:sp>
      <p:sp>
        <p:nvSpPr>
          <p:cNvPr id="25" name="Text 23"/>
          <p:cNvSpPr/>
          <p:nvPr/>
        </p:nvSpPr>
        <p:spPr>
          <a:xfrm>
            <a:off x="7306056" y="1965960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R35.00</a:t>
            </a:r>
            <a:endParaRPr lang="en-US" sz="1180" dirty="0"/>
          </a:p>
        </p:txBody>
      </p:sp>
      <p:sp>
        <p:nvSpPr>
          <p:cNvPr id="26" name="Text 24"/>
          <p:cNvSpPr/>
          <p:nvPr/>
        </p:nvSpPr>
        <p:spPr>
          <a:xfrm>
            <a:off x="8933688" y="1965960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R50.00</a:t>
            </a:r>
            <a:endParaRPr lang="en-US" sz="1180" dirty="0"/>
          </a:p>
        </p:txBody>
      </p:sp>
      <p:sp>
        <p:nvSpPr>
          <p:cNvPr id="27" name="Shape 25"/>
          <p:cNvSpPr/>
          <p:nvPr/>
        </p:nvSpPr>
        <p:spPr>
          <a:xfrm>
            <a:off x="4754880" y="2441448"/>
            <a:ext cx="5715000" cy="512064"/>
          </a:xfrm>
          <a:prstGeom prst="roundRect">
            <a:avLst>
              <a:gd name="adj" fmla="val 7143"/>
            </a:avLst>
          </a:prstGeom>
          <a:solidFill>
            <a:srgbClr val="0C1A18"/>
          </a:solidFill>
          <a:ln w="12700">
            <a:solidFill>
              <a:srgbClr val="21403A">
                <a:alpha val="4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82896" y="2569464"/>
            <a:ext cx="22768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F5FBFA"/>
                </a:solidFill>
              </a:rPr>
              <a:t>PayFast card fee incl. VAT</a:t>
            </a:r>
            <a:endParaRPr lang="en-US" sz="1180" dirty="0"/>
          </a:p>
        </p:txBody>
      </p:sp>
      <p:sp>
        <p:nvSpPr>
          <p:cNvPr id="29" name="Text 27"/>
          <p:cNvSpPr/>
          <p:nvPr/>
        </p:nvSpPr>
        <p:spPr>
          <a:xfrm>
            <a:off x="7306056" y="2569464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R3.59</a:t>
            </a:r>
            <a:endParaRPr lang="en-US" sz="1180" dirty="0"/>
          </a:p>
        </p:txBody>
      </p:sp>
      <p:sp>
        <p:nvSpPr>
          <p:cNvPr id="30" name="Text 28"/>
          <p:cNvSpPr/>
          <p:nvPr/>
        </p:nvSpPr>
        <p:spPr>
          <a:xfrm>
            <a:off x="8933688" y="2569464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R4.14</a:t>
            </a:r>
            <a:endParaRPr lang="en-US" sz="1180" dirty="0"/>
          </a:p>
        </p:txBody>
      </p:sp>
      <p:sp>
        <p:nvSpPr>
          <p:cNvPr id="31" name="Shape 29"/>
          <p:cNvSpPr/>
          <p:nvPr/>
        </p:nvSpPr>
        <p:spPr>
          <a:xfrm>
            <a:off x="4754880" y="3044952"/>
            <a:ext cx="5715000" cy="512064"/>
          </a:xfrm>
          <a:prstGeom prst="roundRect">
            <a:avLst>
              <a:gd name="adj" fmla="val 7143"/>
            </a:avLst>
          </a:prstGeom>
          <a:solidFill>
            <a:srgbClr val="10221F"/>
          </a:solidFill>
          <a:ln w="12700">
            <a:solidFill>
              <a:srgbClr val="21403A">
                <a:alpha val="4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82896" y="3172968"/>
            <a:ext cx="22768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F5FBFA"/>
                </a:solidFill>
              </a:rPr>
              <a:t>SharperX operating share</a:t>
            </a:r>
            <a:endParaRPr lang="en-US" sz="1180" dirty="0"/>
          </a:p>
        </p:txBody>
      </p:sp>
      <p:sp>
        <p:nvSpPr>
          <p:cNvPr id="33" name="Text 31"/>
          <p:cNvSpPr/>
          <p:nvPr/>
        </p:nvSpPr>
        <p:spPr>
          <a:xfrm>
            <a:off x="7306056" y="3172968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R25.00</a:t>
            </a:r>
            <a:endParaRPr lang="en-US" sz="1180" dirty="0"/>
          </a:p>
        </p:txBody>
      </p:sp>
      <p:sp>
        <p:nvSpPr>
          <p:cNvPr id="34" name="Text 32"/>
          <p:cNvSpPr/>
          <p:nvPr/>
        </p:nvSpPr>
        <p:spPr>
          <a:xfrm>
            <a:off x="8933688" y="3172968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R25.00</a:t>
            </a:r>
            <a:endParaRPr lang="en-US" sz="1180" dirty="0"/>
          </a:p>
        </p:txBody>
      </p:sp>
      <p:sp>
        <p:nvSpPr>
          <p:cNvPr id="35" name="Shape 33"/>
          <p:cNvSpPr/>
          <p:nvPr/>
        </p:nvSpPr>
        <p:spPr>
          <a:xfrm>
            <a:off x="4754880" y="3648456"/>
            <a:ext cx="5715000" cy="512064"/>
          </a:xfrm>
          <a:prstGeom prst="roundRect">
            <a:avLst>
              <a:gd name="adj" fmla="val 7143"/>
            </a:avLst>
          </a:prstGeom>
          <a:solidFill>
            <a:srgbClr val="0C1A18"/>
          </a:solidFill>
          <a:ln w="12700">
            <a:solidFill>
              <a:srgbClr val="21403A">
                <a:alpha val="45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82896" y="3776472"/>
            <a:ext cx="22768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F5FBFA"/>
                </a:solidFill>
              </a:rPr>
              <a:t>Tax / reserve planning</a:t>
            </a:r>
            <a:endParaRPr lang="en-US" sz="1180" dirty="0"/>
          </a:p>
        </p:txBody>
      </p:sp>
      <p:sp>
        <p:nvSpPr>
          <p:cNvPr id="37" name="Text 35"/>
          <p:cNvSpPr/>
          <p:nvPr/>
        </p:nvSpPr>
        <p:spPr>
          <a:xfrm>
            <a:off x="7306056" y="3776472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R1.41</a:t>
            </a:r>
            <a:endParaRPr lang="en-US" sz="1180" dirty="0"/>
          </a:p>
        </p:txBody>
      </p:sp>
      <p:sp>
        <p:nvSpPr>
          <p:cNvPr id="38" name="Text 36"/>
          <p:cNvSpPr/>
          <p:nvPr/>
        </p:nvSpPr>
        <p:spPr>
          <a:xfrm>
            <a:off x="8933688" y="3776472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R6.75</a:t>
            </a:r>
            <a:endParaRPr lang="en-US" sz="1180" dirty="0"/>
          </a:p>
        </p:txBody>
      </p:sp>
      <p:sp>
        <p:nvSpPr>
          <p:cNvPr id="39" name="Shape 37"/>
          <p:cNvSpPr/>
          <p:nvPr/>
        </p:nvSpPr>
        <p:spPr>
          <a:xfrm>
            <a:off x="4754880" y="4251960"/>
            <a:ext cx="5715000" cy="512064"/>
          </a:xfrm>
          <a:prstGeom prst="roundRect">
            <a:avLst>
              <a:gd name="adj" fmla="val 7143"/>
            </a:avLst>
          </a:prstGeom>
          <a:solidFill>
            <a:srgbClr val="10221F"/>
          </a:solidFill>
          <a:ln w="12700">
            <a:solidFill>
              <a:srgbClr val="21403A">
                <a:alpha val="45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82896" y="4379976"/>
            <a:ext cx="22768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F5FBFA"/>
                </a:solidFill>
              </a:rPr>
              <a:t>Learner API credits</a:t>
            </a:r>
            <a:endParaRPr lang="en-US" sz="1180" dirty="0"/>
          </a:p>
        </p:txBody>
      </p:sp>
      <p:sp>
        <p:nvSpPr>
          <p:cNvPr id="41" name="Text 39"/>
          <p:cNvSpPr/>
          <p:nvPr/>
        </p:nvSpPr>
        <p:spPr>
          <a:xfrm>
            <a:off x="7306056" y="4379976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R5.00</a:t>
            </a:r>
            <a:endParaRPr lang="en-US" sz="1180" dirty="0"/>
          </a:p>
        </p:txBody>
      </p:sp>
      <p:sp>
        <p:nvSpPr>
          <p:cNvPr id="42" name="Text 40"/>
          <p:cNvSpPr/>
          <p:nvPr/>
        </p:nvSpPr>
        <p:spPr>
          <a:xfrm>
            <a:off x="8933688" y="4379976"/>
            <a:ext cx="14813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80" dirty="0">
                <a:solidFill>
                  <a:srgbClr val="B8C7C4"/>
                </a:solidFill>
              </a:rPr>
              <a:t>R14.11</a:t>
            </a:r>
            <a:endParaRPr lang="en-US" sz="1180" dirty="0"/>
          </a:p>
        </p:txBody>
      </p:sp>
      <p:sp>
        <p:nvSpPr>
          <p:cNvPr id="43" name="Shape 41"/>
          <p:cNvSpPr/>
          <p:nvPr/>
        </p:nvSpPr>
        <p:spPr>
          <a:xfrm>
            <a:off x="4754880" y="5230368"/>
            <a:ext cx="5715000" cy="749808"/>
          </a:xfrm>
          <a:prstGeom prst="roundRect">
            <a:avLst>
              <a:gd name="adj" fmla="val 14634"/>
            </a:avLst>
          </a:prstGeom>
          <a:solidFill>
            <a:srgbClr val="0A1817"/>
          </a:solidFill>
          <a:ln w="12700">
            <a:solidFill>
              <a:srgbClr val="E9C35B">
                <a:alpha val="65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983480" y="5449824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B8C7C4"/>
                </a:solidFill>
              </a:rPr>
              <a:t>No funding ask is included in this application deck. Tax figures are planning reserves only; actual company tax depends on taxable profit and accountant review.</a:t>
            </a:r>
            <a:endParaRPr lang="en-US" sz="10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Sharper X (Pty)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SharperTime Google Africa Applied AI Lab Pitch Deck</dc:title>
  <dc:subject>SharperTime pitch deck for Google Africa Applied AI Lab</dc:subject>
  <dc:creator>OpenAI</dc:creator>
  <cp:lastModifiedBy>OpenAI</cp:lastModifiedBy>
  <cp:revision>1</cp:revision>
  <dcterms:created xsi:type="dcterms:W3CDTF">2026-08-30T12:38:57Z</dcterms:created>
  <dcterms:modified xsi:type="dcterms:W3CDTF">2026-08-30T12:38:57Z</dcterms:modified>
</cp:coreProperties>
</file>